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26" r:id="rId1"/>
  </p:sldMasterIdLst>
  <p:notesMasterIdLst>
    <p:notesMasterId r:id="rId2"/>
  </p:notesMasterIdLst>
  <p:sldIdLst>
    <p:sldId id="515" r:id="rId3"/>
    <p:sldId id="516" r:id="rId4"/>
    <p:sldId id="285" r:id="rId5"/>
    <p:sldId id="518" r:id="rId6"/>
    <p:sldId id="519" r:id="rId7"/>
    <p:sldId id="520" r:id="rId8"/>
    <p:sldId id="521" r:id="rId9"/>
    <p:sldId id="530" r:id="rId10"/>
    <p:sldId id="523" r:id="rId11"/>
    <p:sldId id="524" r:id="rId12"/>
    <p:sldId id="529" r:id="rId13"/>
    <p:sldId id="531" r:id="rId14"/>
  </p:sldIdLst>
  <p:sldSz cx="10909300" cy="7777163"/>
  <p:notesSz cx="10021888" cy="6888163"/>
  <p:defaultTextStyle>
    <a:defPPr>
      <a:defRPr lang="ko-KR"/>
    </a:defPPr>
    <a:lvl1pPr marL="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0963" autoAdjust="0"/>
    <p:restoredTop sz="97461" autoAdjust="0"/>
  </p:normalViewPr>
  <p:slideViewPr>
    <p:cSldViewPr>
      <p:cViewPr varScale="1">
        <p:scale>
          <a:sx n="100" d="100"/>
          <a:sy n="100" d="100"/>
        </p:scale>
        <p:origin x="1770" y="102"/>
      </p:cViewPr>
      <p:guideLst>
        <p:guide orient="horz" pos="1042"/>
        <p:guide orient="horz" pos="4603"/>
        <p:guide orient="horz" pos="1178"/>
        <p:guide orient="horz" pos="2585"/>
        <p:guide pos="6657"/>
        <p:guide pos="3436"/>
        <p:guide pos="214"/>
        <p:guide pos="3526"/>
        <p:guide pos="3957"/>
        <p:guide pos="3344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2208" y="91"/>
      </p:cViewPr>
    </p:cSldViewPr>
  </p:notesViewPr>
  <p:gridSpacing cx="36004" cy="36004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379788" y="860425"/>
            <a:ext cx="3262312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02029" y="3315571"/>
            <a:ext cx="8017831" cy="2711572"/>
          </a:xfrm>
          <a:prstGeom prst="rect">
            <a:avLst/>
          </a:prstGeom>
        </p:spPr>
        <p:txBody>
          <a:bodyPr lIns="92327" tIns="46163" rIns="92327" bIns="46163"/>
          <a:lstStyle/>
          <a:p>
            <a:pPr lvl="0">
              <a:defRPr/>
            </a:pPr>
            <a:r>
              <a:rPr lang="ko-KR" altLang="en-US">
                <a:latin typeface="KoPub돋움체 Bold"/>
                <a:ea typeface="KoPub돋움체 Bold"/>
              </a:rPr>
              <a:t/>
            </a:r>
            <a:endParaRPr lang="ko-KR" altLang="en-US">
              <a:latin typeface="KoPub돋움체 Bold"/>
              <a:ea typeface="KoPub돋움체 Bo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D50EC8-DAF3-4489-A2EE-1B55DFAA9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6" b="2939"/>
          <a:stretch/>
        </p:blipFill>
        <p:spPr>
          <a:xfrm>
            <a:off x="-7620" y="-20320"/>
            <a:ext cx="10911840" cy="780034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E0305F5-8016-42F9-BE3A-5B7A47BC3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4" y="498682"/>
            <a:ext cx="2043624" cy="37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CED5A-FCF4-4680-A681-245109EE355F}"/>
              </a:ext>
            </a:extLst>
          </p:cNvPr>
          <p:cNvSpPr txBox="1"/>
          <p:nvPr userDrawn="1"/>
        </p:nvSpPr>
        <p:spPr>
          <a:xfrm>
            <a:off x="5922210" y="481602"/>
            <a:ext cx="442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800" dirty="0" err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가족지원통합정보시스템</a:t>
            </a:r>
            <a:endParaRPr lang="ko-KR" altLang="en-US" sz="1800" dirty="0">
              <a:ln>
                <a:solidFill>
                  <a:schemeClr val="bg1">
                    <a:alpha val="5000"/>
                  </a:schemeClr>
                </a:solidFill>
              </a:ln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C9FB6DF3-718A-4972-888A-4B6E5B45083C}"/>
              </a:ext>
            </a:extLst>
          </p:cNvPr>
          <p:cNvSpPr/>
          <p:nvPr userDrawn="1"/>
        </p:nvSpPr>
        <p:spPr>
          <a:xfrm rot="5400000">
            <a:off x="5553705" y="518243"/>
            <a:ext cx="316819" cy="278584"/>
          </a:xfrm>
          <a:prstGeom prst="triangle">
            <a:avLst/>
          </a:prstGeom>
          <a:solidFill>
            <a:srgbClr val="FE9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00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사업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7"/>
          <p:cNvSpPr>
            <a:spLocks noChangeArrowheads="1"/>
          </p:cNvSpPr>
          <p:nvPr userDrawn="1"/>
        </p:nvSpPr>
        <p:spPr bwMode="auto">
          <a:xfrm>
            <a:off x="494766" y="1919087"/>
            <a:ext cx="9995790" cy="4746500"/>
          </a:xfrm>
          <a:prstGeom prst="rect">
            <a:avLst/>
          </a:prstGeom>
          <a:noFill/>
          <a:ln w="317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9" name="직사각형 6"/>
          <p:cNvSpPr>
            <a:spLocks noChangeArrowheads="1"/>
          </p:cNvSpPr>
          <p:nvPr userDrawn="1"/>
        </p:nvSpPr>
        <p:spPr bwMode="auto">
          <a:xfrm>
            <a:off x="0" y="0"/>
            <a:ext cx="10909301" cy="979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497655" y="248595"/>
            <a:ext cx="5810369" cy="38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 anchor="ctr" anchorCtr="0">
            <a:spAutoFit/>
          </a:bodyPr>
          <a:lstStyle>
            <a:lvl1pPr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1pPr>
            <a:lvl2pPr marL="742950" indent="-28575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2pPr>
            <a:lvl3pPr marL="11430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3pPr>
            <a:lvl4pPr marL="16002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4pPr>
            <a:lvl5pPr marL="20574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9pPr>
          </a:lstStyle>
          <a:p>
            <a:pPr marL="0" lvl="1" indent="-159209" defTabSz="1482415" eaLnBrk="1" fontAlgn="base" latinLnBrk="0" hangingPunct="1">
              <a:lnSpc>
                <a:spcPct val="150000"/>
              </a:lnSpc>
              <a:buClr>
                <a:sysClr val="windowText" lastClr="000000"/>
              </a:buClr>
              <a:tabLst>
                <a:tab pos="6294072" algn="l"/>
              </a:tabLst>
            </a:pPr>
            <a:r>
              <a:rPr lang="ko-KR" altLang="en-US" sz="2000" baseline="0" dirty="0">
                <a:solidFill>
                  <a:schemeClr val="accent6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패밀리넷</a:t>
            </a:r>
            <a:endParaRPr lang="en-US" altLang="ko-KR" sz="2000" baseline="0" dirty="0"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7" name="슬라이드 번호 개체 틀 3"/>
          <p:cNvSpPr txBox="1">
            <a:spLocks/>
          </p:cNvSpPr>
          <p:nvPr userDrawn="1"/>
        </p:nvSpPr>
        <p:spPr bwMode="auto">
          <a:xfrm>
            <a:off x="5366485" y="7467474"/>
            <a:ext cx="1763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ctr" defTabSz="1044575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KoPub돋움체 Light" pitchFamily="18" charset="-127"/>
                <a:ea typeface="KoPub돋움체 Light" pitchFamily="18" charset="-127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9pPr>
          </a:lstStyle>
          <a:p>
            <a:pPr>
              <a:defRPr/>
            </a:pPr>
            <a:fld id="{0B1F8101-612E-475C-A410-FC1F9EB3F136}" type="slidenum">
              <a:rPr lang="en-US" altLang="ko-KR" sz="11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sz="1100" dirty="0">
              <a:solidFill>
                <a:srgbClr val="000000"/>
              </a:solidFill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-3495" y="-1"/>
            <a:ext cx="10914850" cy="102617"/>
            <a:chOff x="-3495" y="-1"/>
            <a:chExt cx="10914850" cy="102617"/>
          </a:xfrm>
        </p:grpSpPr>
        <p:sp>
          <p:nvSpPr>
            <p:cNvPr id="17" name="직사각형 16"/>
            <p:cNvSpPr/>
            <p:nvPr/>
          </p:nvSpPr>
          <p:spPr bwMode="auto">
            <a:xfrm>
              <a:off x="10311505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9661973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9986739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2" name="직사각형 21"/>
            <p:cNvSpPr/>
            <p:nvPr userDrawn="1"/>
          </p:nvSpPr>
          <p:spPr bwMode="auto">
            <a:xfrm>
              <a:off x="10634652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 userDrawn="1"/>
          </p:nvSpPr>
          <p:spPr bwMode="gray">
            <a:xfrm>
              <a:off x="8583151" y="-1"/>
              <a:ext cx="1032378" cy="102617"/>
            </a:xfrm>
            <a:prstGeom prst="rect">
              <a:avLst/>
            </a:prstGeom>
            <a:solidFill>
              <a:srgbClr val="5D8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indent="-177800" algn="ctr" defTabSz="1474788" eaLnBrk="0" latinLnBrk="0" hangingPunct="0">
                <a:buClr>
                  <a:srgbClr val="3D89C7"/>
                </a:buClr>
                <a:buSzPct val="80000"/>
              </a:pPr>
              <a:endParaRPr lang="en-US" altLang="ko-KR" sz="1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4" name="그룹 3"/>
            <p:cNvGrpSpPr/>
            <p:nvPr userDrawn="1"/>
          </p:nvGrpSpPr>
          <p:grpSpPr>
            <a:xfrm>
              <a:off x="-3495" y="-1"/>
              <a:ext cx="8540202" cy="102616"/>
              <a:chOff x="-3495" y="-1"/>
              <a:chExt cx="7892130" cy="102616"/>
            </a:xfrm>
          </p:grpSpPr>
          <p:sp>
            <p:nvSpPr>
              <p:cNvPr id="37" name="직사각형 8"/>
              <p:cNvSpPr>
                <a:spLocks noChangeArrowheads="1"/>
              </p:cNvSpPr>
              <p:nvPr userDrawn="1"/>
            </p:nvSpPr>
            <p:spPr bwMode="auto">
              <a:xfrm>
                <a:off x="-3495" y="-1"/>
                <a:ext cx="785248" cy="1026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b="0" dirty="0">
                  <a:solidFill>
                    <a:srgbClr val="83A2C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40" name="AutoShape 111"/>
              <p:cNvSpPr>
                <a:spLocks noChangeArrowheads="1"/>
              </p:cNvSpPr>
              <p:nvPr userDrawn="1"/>
            </p:nvSpPr>
            <p:spPr bwMode="gray">
              <a:xfrm>
                <a:off x="781752" y="-1"/>
                <a:ext cx="7106883" cy="10155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marL="95250" indent="-95250" eaLnBrk="0" fontAlgn="ctr" latin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808080"/>
                  </a:buClr>
                  <a:buSzPct val="80000"/>
                  <a:buFont typeface="맑은고딕" pitchFamily="18" charset="2"/>
                  <a:buChar char="¡"/>
                  <a:defRPr/>
                </a:pPr>
                <a:endParaRPr lang="ko-KR" altLang="en-US" sz="800" spc="-50" dirty="0">
                  <a:solidFill>
                    <a:schemeClr val="lt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맑은고딕" pitchFamily="18" charset="2"/>
                </a:endParaRPr>
              </a:p>
            </p:txBody>
          </p:sp>
        </p:grpSp>
      </p:grp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" y="7349455"/>
            <a:ext cx="1037340" cy="1903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D5D9707-51CB-41D6-A1DD-FAE715225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1094" y="7358413"/>
            <a:ext cx="1296144" cy="21764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7" userDrawn="1">
          <p15:clr>
            <a:srgbClr val="FBAE40"/>
          </p15:clr>
        </p15:guide>
        <p15:guide id="2" orient="horz" pos="2450" userDrawn="1">
          <p15:clr>
            <a:srgbClr val="FBAE40"/>
          </p15:clr>
        </p15:guide>
        <p15:guide id="3" orient="horz" pos="4627" userDrawn="1">
          <p15:clr>
            <a:srgbClr val="FBAE40"/>
          </p15:clr>
        </p15:guide>
        <p15:guide id="4" orient="horz" pos="612" userDrawn="1">
          <p15:clr>
            <a:srgbClr val="FBAE40"/>
          </p15:clr>
        </p15:guide>
        <p15:guide id="5" pos="6725" userDrawn="1">
          <p15:clr>
            <a:srgbClr val="FBAE40"/>
          </p15:clr>
        </p15:guide>
        <p15:guide id="6" pos="34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435532" y="5908198"/>
            <a:ext cx="54546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돋움체 Medium" panose="02020603020101020101" pitchFamily="18" charset="-127"/>
              <a:ea typeface="KoPub돋움체 Bold" panose="02020603020101020101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2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5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png"  /><Relationship Id="rId3" Type="http://schemas.openxmlformats.org/officeDocument/2006/relationships/image" Target="../media/image17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Relationship Id="rId3" Type="http://schemas.openxmlformats.org/officeDocument/2006/relationships/image" Target="../media/image13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FE2490-FFB7-4230-85E0-E1C7A28D4485}"/>
              </a:ext>
            </a:extLst>
          </p:cNvPr>
          <p:cNvSpPr txBox="1"/>
          <p:nvPr/>
        </p:nvSpPr>
        <p:spPr>
          <a:xfrm>
            <a:off x="4734570" y="4880305"/>
            <a:ext cx="601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패밀리넷 가입 및 프로그램 신청</a:t>
            </a:r>
            <a:endParaRPr lang="en-US" altLang="ko-KR" sz="30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안내자료</a:t>
            </a:r>
            <a:endParaRPr lang="ko-KR" altLang="en-US" sz="3000" dirty="0">
              <a:ln>
                <a:solidFill>
                  <a:schemeClr val="bg1">
                    <a:alpha val="5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"/>
            <a:ext cx="10909300" cy="3670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5F241-41D2-469C-8BC0-1A6053D891CE}"/>
              </a:ext>
            </a:extLst>
          </p:cNvPr>
          <p:cNvSpPr txBox="1"/>
          <p:nvPr/>
        </p:nvSpPr>
        <p:spPr>
          <a:xfrm>
            <a:off x="8278265" y="6415248"/>
            <a:ext cx="228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rgbClr val="E39947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2023.02.27.</a:t>
            </a:r>
            <a:endParaRPr lang="ko-KR" altLang="en-US" sz="2400" dirty="0">
              <a:solidFill>
                <a:srgbClr val="E39947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54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29" y="1566271"/>
            <a:ext cx="6163646" cy="29884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7898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서비스 </a:t>
            </a:r>
            <a:r>
              <a:rPr lang="en-US" altLang="ko-KR" sz="1200"/>
              <a:t>: </a:t>
            </a:r>
            <a:r>
              <a:rPr lang="ko-KR" altLang="en-US" sz="1200"/>
              <a:t>언어발달서비스</a:t>
            </a:r>
            <a:r>
              <a:rPr lang="en-US" altLang="ko-KR" sz="1200"/>
              <a:t>, </a:t>
            </a:r>
            <a:r>
              <a:rPr lang="ko-KR" altLang="en-US" sz="1200"/>
              <a:t>방문교육</a:t>
            </a:r>
            <a:r>
              <a:rPr lang="en-US" altLang="ko-KR" sz="1200"/>
              <a:t>, </a:t>
            </a:r>
            <a:r>
              <a:rPr lang="ko-KR" altLang="en-US" sz="1200"/>
              <a:t>다문화가족 사례관리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ko-KR" sz="1200"/>
              <a:t>②</a:t>
            </a:r>
            <a:r>
              <a:rPr lang="ko-KR" altLang="en-US" sz="1200"/>
              <a:t>에서 </a:t>
            </a:r>
            <a:r>
              <a:rPr lang="en-US" altLang="ko-KR" sz="1200"/>
              <a:t>‘</a:t>
            </a:r>
            <a:r>
              <a:rPr lang="ko-KR" altLang="en-US" sz="1200"/>
              <a:t>다문화가족서비스</a:t>
            </a:r>
            <a:r>
              <a:rPr lang="en-US" altLang="ko-KR" sz="1200"/>
              <a:t>’ </a:t>
            </a:r>
            <a:r>
              <a:rPr lang="ko-KR" altLang="en-US" sz="1200"/>
              <a:t>선택 시 표출되는 세부 서비스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④</a:t>
            </a:r>
            <a:r>
              <a:rPr lang="en-US" altLang="ko-KR" sz="1200"/>
              <a:t> </a:t>
            </a:r>
            <a:r>
              <a:rPr lang="ko-KR" altLang="en-US" sz="1200"/>
              <a:t>서비스 선택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– </a:t>
            </a:r>
            <a:r>
              <a:rPr lang="ko-KR" altLang="en-US" sz="1200"/>
              <a:t>신청정보 확인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 : </a:t>
            </a:r>
            <a:r>
              <a:rPr lang="ko-KR" altLang="en-US" sz="1200"/>
              <a:t>현재 접속한 홈페이지</a:t>
            </a:r>
            <a:r>
              <a:rPr lang="en-US" altLang="ko-KR" sz="1200"/>
              <a:t>(</a:t>
            </a:r>
            <a:r>
              <a:rPr lang="ko-KR" altLang="en-US" sz="1200"/>
              <a:t>중앙</a:t>
            </a:r>
            <a:r>
              <a:rPr lang="en-US" altLang="ko-KR" sz="1200"/>
              <a:t>or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641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다문화가족서비스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382642" y="2863342"/>
            <a:ext cx="864096" cy="233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970245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430314" y="3204505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1397" y="3964784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92637"/>
            <a:ext cx="288923" cy="288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8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7" y="1296293"/>
            <a:ext cx="8064896" cy="3910253"/>
          </a:xfrm>
          <a:prstGeom prst="rect">
            <a:avLst/>
          </a:prstGeom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629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3.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외 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외부기관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69621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권역 선택 </a:t>
            </a:r>
            <a:r>
              <a:rPr lang="en-US" altLang="ko-KR" sz="1200"/>
              <a:t>– </a:t>
            </a:r>
            <a:r>
              <a:rPr lang="ko-KR" altLang="en-US" sz="1200"/>
              <a:t>기관선택 </a:t>
            </a:r>
            <a:r>
              <a:rPr lang="en-US" altLang="ko-KR" sz="1200"/>
              <a:t>(</a:t>
            </a:r>
            <a:r>
              <a:rPr lang="ko-KR" altLang="en-US" sz="1200"/>
              <a:t>센터 외 해당 권역의 외부 기관명 표출</a:t>
            </a:r>
            <a:r>
              <a:rPr lang="en-US" altLang="ko-KR" sz="1200"/>
              <a:t>)</a:t>
            </a:r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신청구분에 </a:t>
            </a:r>
            <a:r>
              <a:rPr lang="en-US" altLang="ko-KR" sz="1200"/>
              <a:t>‘</a:t>
            </a:r>
            <a:r>
              <a:rPr lang="ko-KR" altLang="en-US" sz="1200"/>
              <a:t>가족센터프로그램</a:t>
            </a:r>
            <a:r>
              <a:rPr lang="en-US" altLang="ko-KR" sz="1200"/>
              <a:t>‘</a:t>
            </a:r>
            <a:r>
              <a:rPr lang="ko-KR" altLang="en-US" sz="1200"/>
              <a:t>과 </a:t>
            </a:r>
            <a:r>
              <a:rPr lang="en-US" altLang="ko-KR" sz="1200"/>
              <a:t>‘</a:t>
            </a:r>
            <a:r>
              <a:rPr lang="ko-KR" altLang="en-US" sz="1200"/>
              <a:t>청소년한부모 등 자립지원패키지</a:t>
            </a:r>
            <a:r>
              <a:rPr lang="en-US" altLang="ko-KR" sz="1200"/>
              <a:t>＇</a:t>
            </a:r>
            <a:r>
              <a:rPr lang="ko-KR" altLang="en-US" sz="1200"/>
              <a:t>만 표출</a:t>
            </a:r>
            <a:endParaRPr lang="en-US" altLang="ko-KR" sz="1200"/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현재 페이지에서 해당 서비스 바로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가족센터프로그램 선택 시 일반 센터와 같이 프로그램 목록 표출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    -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신청 시 현재 페이지에서 해당 프로그램 바로 신청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26358" y="3095021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060814" y="3065462"/>
            <a:ext cx="3437951" cy="355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3042382" y="2736453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79789" y="468066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66019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8" y="1254190"/>
            <a:ext cx="7380820" cy="42939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039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4.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마이페이지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-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참여프로그램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6164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로그인</a:t>
            </a:r>
            <a:r>
              <a:rPr lang="en-US" altLang="ko-KR" sz="1200"/>
              <a:t>-</a:t>
            </a:r>
            <a:r>
              <a:rPr lang="ko-KR" altLang="en-US" sz="1200"/>
              <a:t>마이페이지 선택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개인정보관리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에서 회원가입 시 작성한 부가 정보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다문화가족여부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출신국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가족대표여부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가족회원 추가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‘</a:t>
            </a:r>
            <a:r>
              <a:rPr lang="ko-KR" altLang="en-US" sz="1200"/>
              <a:t>참여프로그램</a:t>
            </a:r>
            <a:r>
              <a:rPr lang="en-US" altLang="ko-KR" sz="1200"/>
              <a:t>’</a:t>
            </a:r>
            <a:r>
              <a:rPr lang="ko-KR" altLang="en-US" sz="1200"/>
              <a:t>에서 참여한 프로그램의 정보 및 신청 상태 확인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프로그램명을 클릭하면 해당 프로그램 신청 페이지로 이동</a:t>
            </a:r>
            <a:r>
              <a:rPr lang="en-US" altLang="ko-KR" sz="1200"/>
              <a:t>   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④ </a:t>
            </a:r>
            <a:r>
              <a:rPr lang="ko-KR" altLang="en-US" sz="1200"/>
              <a:t>승인대기</a:t>
            </a:r>
            <a:r>
              <a:rPr lang="en-US" altLang="ko-KR" sz="1200"/>
              <a:t>, </a:t>
            </a:r>
            <a:r>
              <a:rPr lang="ko-KR" altLang="en-US" sz="1200"/>
              <a:t>승인 중인 프로그램은 </a:t>
            </a:r>
            <a:r>
              <a:rPr lang="en-US" altLang="ko-KR" sz="1200"/>
              <a:t>[</a:t>
            </a:r>
            <a:r>
              <a:rPr lang="ko-KR" altLang="en-US" sz="1200"/>
              <a:t>신청취소</a:t>
            </a:r>
            <a:r>
              <a:rPr lang="en-US" altLang="ko-KR" sz="1200"/>
              <a:t>] </a:t>
            </a:r>
            <a:r>
              <a:rPr lang="ko-KR" altLang="en-US" sz="1200"/>
              <a:t>가능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8082942" y="1368302"/>
            <a:ext cx="612068" cy="259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499312" y="3789768"/>
            <a:ext cx="714977" cy="242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7860893" y="139761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902" y="4738638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51693" y="4680670"/>
            <a:ext cx="56329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4" name="TextBox 13"/>
          <p:cNvSpPr txBox="1"/>
          <p:nvPr/>
        </p:nvSpPr>
        <p:spPr>
          <a:xfrm>
            <a:off x="1266136" y="3802534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794958" y="3551142"/>
            <a:ext cx="623687" cy="251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4554550" y="355050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9083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2" y="1548321"/>
            <a:ext cx="10058400" cy="56268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직사각형 3"/>
          <p:cNvSpPr/>
          <p:nvPr/>
        </p:nvSpPr>
        <p:spPr>
          <a:xfrm>
            <a:off x="9712994" y="1800349"/>
            <a:ext cx="7693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134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홈페이지 동일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34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4" y="1354637"/>
            <a:ext cx="6794215" cy="38077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15" y="1332297"/>
            <a:ext cx="2124236" cy="3856237"/>
          </a:xfrm>
          <a:prstGeom prst="rect">
            <a:avLst/>
          </a:prstGeom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990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(SMS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246738" y="3528541"/>
            <a:ext cx="756084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>
            <a:stCxn id="15" idx="3"/>
          </p:cNvCxnSpPr>
          <p:nvPr/>
        </p:nvCxnSpPr>
        <p:spPr>
          <a:xfrm flipV="1">
            <a:off x="7002822" y="3672557"/>
            <a:ext cx="828092" cy="18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418647" y="4428641"/>
            <a:ext cx="16201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427232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언어 선택 가능 </a:t>
            </a:r>
            <a:r>
              <a:rPr lang="en-US" altLang="ko-KR" sz="1200"/>
              <a:t>(13</a:t>
            </a:r>
            <a:r>
              <a:rPr lang="ko-KR" altLang="en-US" sz="1200"/>
              <a:t>개국어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SMS </a:t>
            </a:r>
            <a:r>
              <a:rPr lang="ko-KR" altLang="en-US" sz="1200"/>
              <a:t>인증 </a:t>
            </a:r>
            <a:r>
              <a:rPr lang="en-US" altLang="ko-KR" sz="1200"/>
              <a:t>: </a:t>
            </a:r>
            <a:r>
              <a:rPr lang="ko-KR" altLang="en-US" sz="1200"/>
              <a:t>이용 중인 통신사를 통해 본인 인증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en-US" sz="1200"/>
              <a:t>③ 간편 회원가입 </a:t>
            </a:r>
            <a:r>
              <a:rPr lang="en-US" altLang="ko-KR" sz="1200"/>
              <a:t>: </a:t>
            </a:r>
            <a:r>
              <a:rPr lang="ko-KR" altLang="en-US" sz="1200"/>
              <a:t>기존 사용 중인 계정을 통해 간편하게 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980192" y="353957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166618" y="454216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450094" y="1309882"/>
            <a:ext cx="756084" cy="202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98066" y="127142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3" y="5782559"/>
            <a:ext cx="555607" cy="15498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48" name="직선 화살표 연결선 47"/>
          <p:cNvCxnSpPr/>
          <p:nvPr/>
        </p:nvCxnSpPr>
        <p:spPr>
          <a:xfrm>
            <a:off x="2604626" y="5904805"/>
            <a:ext cx="253621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5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38" y="1259030"/>
            <a:ext cx="6156684" cy="39723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5648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어린이 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87044" y="1836353"/>
            <a:ext cx="1864949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270779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</a:t>
            </a:r>
            <a:r>
              <a:rPr lang="en-US" altLang="ko-KR" sz="1200"/>
              <a:t>14</a:t>
            </a:r>
            <a:r>
              <a:rPr lang="ko-KR" altLang="en-US" sz="1200"/>
              <a:t>세 미만 내국인</a:t>
            </a:r>
            <a:r>
              <a:rPr lang="en-US" altLang="ko-KR" sz="1200"/>
              <a:t>/</a:t>
            </a:r>
            <a:r>
              <a:rPr lang="ko-KR" altLang="en-US" sz="1200"/>
              <a:t>외국인 가입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어린이 회원의 이름</a:t>
            </a:r>
            <a:r>
              <a:rPr lang="en-US" altLang="ko-KR" sz="1200"/>
              <a:t>, </a:t>
            </a:r>
            <a:r>
              <a:rPr lang="ko-KR" altLang="en-US" sz="1200"/>
              <a:t>생년월일 입력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보호자의 </a:t>
            </a:r>
            <a:r>
              <a:rPr lang="en-US" altLang="ko-KR" sz="1200"/>
              <a:t>SMS </a:t>
            </a:r>
            <a:r>
              <a:rPr lang="ko-KR" altLang="en-US" sz="1200"/>
              <a:t>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814690" y="185990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122502" y="362103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492360" y="464466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380809" y="3456533"/>
            <a:ext cx="1850251" cy="606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33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8" y="1131478"/>
            <a:ext cx="4231358" cy="42137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8896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3239990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약관 내용 확인 후 </a:t>
            </a:r>
            <a:r>
              <a:rPr lang="en-US" altLang="ko-KR" sz="1200"/>
              <a:t>‘</a:t>
            </a:r>
            <a:r>
              <a:rPr lang="ko-KR" altLang="en-US" sz="1200"/>
              <a:t>모두 동의합니다</a:t>
            </a:r>
            <a:r>
              <a:rPr lang="en-US" altLang="ko-KR" sz="1200"/>
              <a:t>＇</a:t>
            </a:r>
            <a:r>
              <a:rPr lang="ko-KR" altLang="en-US" sz="1200"/>
              <a:t> 체크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다음 페이지</a:t>
            </a:r>
            <a:r>
              <a:rPr lang="en-US" altLang="ko-KR" sz="1200"/>
              <a:t>(</a:t>
            </a:r>
            <a:r>
              <a:rPr lang="ko-KR" altLang="en-US" sz="1200"/>
              <a:t>회원정보 입력</a:t>
            </a:r>
            <a:r>
              <a:rPr lang="en-US" altLang="ko-KR" sz="1200"/>
              <a:t>)</a:t>
            </a:r>
            <a:r>
              <a:rPr lang="ko-KR" altLang="en-US" sz="1200"/>
              <a:t>로 이동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2510857" y="451683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23808" y="507671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764452" y="4564307"/>
            <a:ext cx="169918" cy="182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12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9"/>
          <a:stretch/>
        </p:blipFill>
        <p:spPr>
          <a:xfrm>
            <a:off x="5593495" y="1385681"/>
            <a:ext cx="4656830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499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-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회원정보 입력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6795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주소 입력 시 즐겨찾는 센터 자동 세팅됨</a:t>
            </a:r>
            <a:r>
              <a:rPr lang="en-US" altLang="ko-KR" sz="1200"/>
              <a:t>  (</a:t>
            </a:r>
            <a:r>
              <a:rPr lang="ko-KR" altLang="en-US" sz="1200"/>
              <a:t>수정 가능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여부에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’</a:t>
            </a:r>
            <a:r>
              <a:rPr lang="ko-KR" altLang="en-US" sz="1200"/>
              <a:t> 체크 → 출신국 선택 </a:t>
            </a:r>
            <a:r>
              <a:rPr lang="en-US" altLang="ko-KR" sz="1200"/>
              <a:t>(</a:t>
            </a:r>
            <a:r>
              <a:rPr lang="ko-KR" altLang="en-US" sz="1200"/>
              <a:t>입력 창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가족대표에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‘ </a:t>
            </a:r>
            <a:r>
              <a:rPr lang="ko-KR" altLang="en-US" sz="1200"/>
              <a:t>체크 → 가족회원 찾기 </a:t>
            </a:r>
            <a:r>
              <a:rPr lang="en-US" altLang="ko-KR" sz="1200"/>
              <a:t>(</a:t>
            </a:r>
            <a:r>
              <a:rPr lang="ko-KR" altLang="en-US" sz="1200"/>
              <a:t>버튼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200"/>
              <a:t>④ 패밀리넷에 기 등록된 회원 중 </a:t>
            </a:r>
            <a:r>
              <a:rPr lang="en-US" altLang="ko-KR" sz="1200"/>
              <a:t>‘</a:t>
            </a:r>
            <a:r>
              <a:rPr lang="ko-KR" altLang="en-US" sz="1200"/>
              <a:t>이름</a:t>
            </a:r>
            <a:r>
              <a:rPr lang="en-US" altLang="ko-KR" sz="1200"/>
              <a:t>, </a:t>
            </a:r>
            <a:r>
              <a:rPr lang="ko-KR" altLang="en-US" sz="1200"/>
              <a:t>생년월일</a:t>
            </a:r>
            <a:r>
              <a:rPr lang="en-US" altLang="ko-KR" sz="1200"/>
              <a:t>, </a:t>
            </a:r>
            <a:r>
              <a:rPr lang="ko-KR" altLang="en-US" sz="1200"/>
              <a:t>휴대폰번호</a:t>
            </a:r>
            <a:r>
              <a:rPr lang="en-US" altLang="ko-KR" sz="1200"/>
              <a:t>＇</a:t>
            </a:r>
            <a:r>
              <a:rPr lang="ko-KR" altLang="en-US" sz="1200"/>
              <a:t>가 모두 일치하는 회원 검색 후 등록</a:t>
            </a:r>
            <a:endParaRPr lang="en-US" altLang="ko-KR" sz="1200"/>
          </a:p>
          <a:p>
            <a:pPr>
              <a:lnSpc>
                <a:spcPct val="150000"/>
              </a:lnSpc>
            </a:pP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334033" y="311304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46638" y="389961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614424" y="2991262"/>
            <a:ext cx="1676430" cy="465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6518022" y="3586514"/>
            <a:ext cx="1024860" cy="27401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6961842" y="3482956"/>
            <a:ext cx="155" cy="139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5672587" y="3944058"/>
            <a:ext cx="1727510" cy="267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781944" y="4201845"/>
            <a:ext cx="0" cy="124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6489058" y="4264530"/>
            <a:ext cx="585772" cy="351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26" y="3591227"/>
            <a:ext cx="2763185" cy="114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직선 화살표 연결선 25"/>
          <p:cNvCxnSpPr/>
          <p:nvPr/>
        </p:nvCxnSpPr>
        <p:spPr>
          <a:xfrm>
            <a:off x="7087251" y="4440149"/>
            <a:ext cx="733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4"/>
          <a:stretch/>
        </p:blipFill>
        <p:spPr>
          <a:xfrm>
            <a:off x="586234" y="1385681"/>
            <a:ext cx="4504355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1" name="직사각형 40"/>
          <p:cNvSpPr/>
          <p:nvPr/>
        </p:nvSpPr>
        <p:spPr>
          <a:xfrm>
            <a:off x="6205422" y="430368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9672465" y="412553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9950309" y="411563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8176436" y="478868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5656978" y="2020096"/>
            <a:ext cx="2281947" cy="357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49" name="직사각형 48"/>
          <p:cNvSpPr/>
          <p:nvPr/>
        </p:nvSpPr>
        <p:spPr>
          <a:xfrm>
            <a:off x="5385680" y="2038727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81010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783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 신청 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중앙홈페이지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4705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프로그램신청</a:t>
            </a:r>
            <a:r>
              <a:rPr lang="en-US" altLang="ko-KR" sz="1200"/>
              <a:t>, </a:t>
            </a:r>
            <a:r>
              <a:rPr lang="ko-KR" altLang="en-US" sz="1200"/>
              <a:t>온라인상담실</a:t>
            </a:r>
            <a:r>
              <a:rPr lang="en-US" altLang="ko-KR" sz="1200"/>
              <a:t>, </a:t>
            </a:r>
            <a:r>
              <a:rPr lang="ko-KR" altLang="en-US" sz="1200"/>
              <a:t>만족도조사</a:t>
            </a:r>
            <a:r>
              <a:rPr lang="en-US" altLang="ko-KR" sz="1200"/>
              <a:t>, </a:t>
            </a:r>
            <a:r>
              <a:rPr lang="ko-KR" altLang="en-US" sz="1200"/>
              <a:t>센터홍보</a:t>
            </a:r>
            <a:r>
              <a:rPr lang="en-US" altLang="ko-KR" sz="1200"/>
              <a:t>, </a:t>
            </a:r>
            <a:r>
              <a:rPr lang="ko-KR" altLang="en-US" sz="1200"/>
              <a:t>고객제안</a:t>
            </a:r>
            <a:r>
              <a:rPr lang="en-US" altLang="ko-KR" sz="120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센터홍보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16" y="1167908"/>
            <a:ext cx="5969949" cy="42426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374530" y="1265278"/>
            <a:ext cx="468052" cy="189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981270" y="2568989"/>
            <a:ext cx="541758" cy="15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161270" y="1224285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0192" y="252042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293928" y="2404276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</p:spTree>
    <p:extLst>
      <p:ext uri="{BB962C8B-B14F-4D97-AF65-F5344CB8AC3E}">
        <p14:creationId xmlns:p14="http://schemas.microsoft.com/office/powerpoint/2010/main" val="155283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098" y="5760789"/>
            <a:ext cx="8778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</a:t>
            </a:r>
            <a:r>
              <a:rPr lang="en-US" altLang="ko-KR" sz="1200"/>
              <a:t> </a:t>
            </a:r>
            <a:r>
              <a:rPr lang="ko-KR" altLang="en-US" sz="1200"/>
              <a:t>일정</a:t>
            </a:r>
            <a:r>
              <a:rPr lang="en-US" altLang="ko-KR" sz="1200"/>
              <a:t>, </a:t>
            </a:r>
            <a:r>
              <a:rPr lang="ko-KR" altLang="en-US" sz="1200"/>
              <a:t>프로그램목록</a:t>
            </a:r>
            <a:r>
              <a:rPr lang="en-US" altLang="ko-KR" sz="1200"/>
              <a:t>, </a:t>
            </a:r>
            <a:r>
              <a:rPr lang="ko-KR" altLang="en-US" sz="1200"/>
              <a:t>프로그램신청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프로그램일정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59" y="1174624"/>
            <a:ext cx="5976664" cy="42291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770574" y="1656333"/>
            <a:ext cx="6840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2014264" y="3492537"/>
            <a:ext cx="70408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557313" y="1651344"/>
            <a:ext cx="438581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3186" y="3478498"/>
            <a:ext cx="389994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357164" y="2692419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3000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센터홈페이지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69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90" y="1489605"/>
            <a:ext cx="6137885" cy="3335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6591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희망하는 가족센터 서비스 선택 </a:t>
            </a:r>
            <a:r>
              <a:rPr lang="en-US" altLang="ko-KR" sz="1200"/>
              <a:t>: </a:t>
            </a:r>
            <a:r>
              <a:rPr lang="ko-KR" altLang="en-US" sz="1200"/>
              <a:t>가족상담</a:t>
            </a:r>
            <a:r>
              <a:rPr lang="en-US" altLang="ko-KR" sz="1200"/>
              <a:t>, </a:t>
            </a:r>
            <a:r>
              <a:rPr lang="ko-KR" altLang="en-US" sz="1200"/>
              <a:t>가족희망드림</a:t>
            </a:r>
            <a:r>
              <a:rPr lang="en-US" altLang="ko-KR" sz="1200"/>
              <a:t>, </a:t>
            </a:r>
            <a:r>
              <a:rPr lang="ko-KR" altLang="en-US" sz="1200"/>
              <a:t>청소년 한부모 등 자립지원패키지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[</a:t>
            </a:r>
            <a:r>
              <a:rPr lang="ko-KR" altLang="en-US" sz="1200"/>
              <a:t>신청하기</a:t>
            </a:r>
            <a:r>
              <a:rPr lang="en-US" altLang="ko-KR" sz="1200"/>
              <a:t>] : </a:t>
            </a:r>
            <a:r>
              <a:rPr lang="ko-KR" altLang="en-US" sz="1200"/>
              <a:t>접속한 홈페이지의 현재 페이지</a:t>
            </a:r>
            <a:r>
              <a:rPr lang="en-US" altLang="ko-KR" sz="1200"/>
              <a:t>(</a:t>
            </a:r>
            <a:r>
              <a:rPr lang="ko-KR" altLang="en-US" sz="1200"/>
              <a:t>중앙 </a:t>
            </a:r>
            <a:r>
              <a:rPr lang="en-US" altLang="ko-KR" sz="1200"/>
              <a:t>or 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54229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가족상담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가족희망드림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청소년한부모 등 자립지원패키지 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41407" y="3852577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716568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직사각형 18"/>
          <p:cNvSpPr/>
          <p:nvPr/>
        </p:nvSpPr>
        <p:spPr>
          <a:xfrm>
            <a:off x="6390754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0" name="직사각형 19"/>
          <p:cNvSpPr/>
          <p:nvPr/>
        </p:nvSpPr>
        <p:spPr>
          <a:xfrm>
            <a:off x="3798466" y="3060488"/>
            <a:ext cx="1440160" cy="180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853282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20629"/>
            <a:ext cx="288922" cy="243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7153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용인기업종합관리시스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617</ep:Words>
  <ep:PresentationFormat>사용자 지정</ep:PresentationFormat>
  <ep:Paragraphs>97</ep:Paragraphs>
  <ep:Slides>12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ep:HeadingPairs>
  <ep:TitlesOfParts>
    <vt:vector size="13" baseType="lpstr">
      <vt:lpstr>용인기업종합관리시스템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슬라이드 9</vt:lpstr>
      <vt:lpstr>슬라이드 10</vt:lpstr>
      <vt:lpstr>슬라이드 11</vt:lpstr>
      <vt:lpstr>슬라이드 12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2014-11-19T16:15:53.000</dcterms:created>
  <dc:creator>disc</dc:creator>
  <cp:lastModifiedBy>admin</cp:lastModifiedBy>
  <dcterms:modified xsi:type="dcterms:W3CDTF">2023-04-27T02:09:02.804</dcterms:modified>
  <cp:revision>3122</cp:revision>
  <dc:title>성공적인 프리젠테이션의 7가지 요소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